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88" r:id="rId2"/>
    <p:sldId id="283" r:id="rId3"/>
    <p:sldId id="276" r:id="rId4"/>
    <p:sldId id="285" r:id="rId5"/>
    <p:sldId id="289" r:id="rId6"/>
    <p:sldId id="292" r:id="rId7"/>
    <p:sldId id="293" r:id="rId8"/>
    <p:sldId id="294" r:id="rId9"/>
    <p:sldId id="295" r:id="rId10"/>
    <p:sldId id="296" r:id="rId11"/>
    <p:sldId id="297" r:id="rId12"/>
    <p:sldId id="290" r:id="rId13"/>
    <p:sldId id="316" r:id="rId14"/>
    <p:sldId id="323" r:id="rId15"/>
    <p:sldId id="321" r:id="rId16"/>
    <p:sldId id="28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23" autoAdjust="0"/>
    <p:restoredTop sz="94670"/>
  </p:normalViewPr>
  <p:slideViewPr>
    <p:cSldViewPr snapToGrid="0" snapToObjects="1">
      <p:cViewPr varScale="1">
        <p:scale>
          <a:sx n="69" d="100"/>
          <a:sy n="69" d="100"/>
        </p:scale>
        <p:origin x="192" y="112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64755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35908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1EC7AC-6CB5-A34E-BA51-A9B7052199E4}" type="datetime1">
              <a:rPr lang="en-US" smtClean="0"/>
              <a:t>7/17/19</a:t>
            </a:fld>
            <a:endParaRPr lang="en-US"/>
          </a:p>
        </p:txBody>
      </p:sp>
      <p:sp>
        <p:nvSpPr>
          <p:cNvPr id="5" name="Footer Placeholder 4"/>
          <p:cNvSpPr>
            <a:spLocks noGrp="1"/>
          </p:cNvSpPr>
          <p:nvPr>
            <p:ph type="ftr" sz="quarter" idx="11"/>
          </p:nvPr>
        </p:nvSpPr>
        <p:spPr/>
        <p:txBody>
          <a:bodyPr/>
          <a:lstStyle/>
          <a:p>
            <a:r>
              <a:rPr lang="sk-SK"/>
              <a:t>© 2019 EV3Lessons.com, Last edit 07/17/2019</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17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EF756E1-7F19-F841-8EBA-2F1418B1D272}" type="datetime1">
              <a:rPr lang="en-US" smtClean="0"/>
              <a:t>7/17/19</a:t>
            </a:fld>
            <a:endParaRPr lang="en-US"/>
          </a:p>
        </p:txBody>
      </p:sp>
      <p:sp>
        <p:nvSpPr>
          <p:cNvPr id="5" name="Footer Placeholder 4"/>
          <p:cNvSpPr>
            <a:spLocks noGrp="1"/>
          </p:cNvSpPr>
          <p:nvPr>
            <p:ph type="ftr" sz="quarter" idx="11"/>
          </p:nvPr>
        </p:nvSpPr>
        <p:spPr/>
        <p:txBody>
          <a:bodyPr/>
          <a:lstStyle/>
          <a:p>
            <a:r>
              <a:rPr lang="sk-SK"/>
              <a:t>© 2019 EV3Lessons.com, Last edit 07/17/2019</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84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72D47717-F5A1-CD4A-8C6B-7E44F866A1A2}" type="datetime1">
              <a:rPr lang="en-US" smtClean="0"/>
              <a:t>7/17/19</a:t>
            </a:fld>
            <a:endParaRPr lang="en-US" dirty="0"/>
          </a:p>
        </p:txBody>
      </p:sp>
      <p:sp>
        <p:nvSpPr>
          <p:cNvPr id="5" name="Footer Placeholder 4"/>
          <p:cNvSpPr>
            <a:spLocks noGrp="1"/>
          </p:cNvSpPr>
          <p:nvPr>
            <p:ph type="ftr" sz="quarter" idx="11"/>
          </p:nvPr>
        </p:nvSpPr>
        <p:spPr/>
        <p:txBody>
          <a:bodyPr/>
          <a:lstStyle/>
          <a:p>
            <a:r>
              <a:rPr lang="sk-SK"/>
              <a:t>© 2019 EV3Lessons.com, Last edit 07/17/2019</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95553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69BD824-4DA6-884D-8626-B10EE48FCF5F}" type="datetime1">
              <a:rPr lang="en-US" smtClean="0"/>
              <a:t>7/17/19</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890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70B8BD90-1E70-A14A-8582-44212CB49228}" type="datetime1">
              <a:rPr lang="en-US" smtClean="0"/>
              <a:t>7/17/19</a:t>
            </a:fld>
            <a:endParaRPr lang="en-US"/>
          </a:p>
        </p:txBody>
      </p:sp>
      <p:sp>
        <p:nvSpPr>
          <p:cNvPr id="8" name="Footer Placeholder 7"/>
          <p:cNvSpPr>
            <a:spLocks noGrp="1"/>
          </p:cNvSpPr>
          <p:nvPr>
            <p:ph type="ftr" sz="quarter" idx="11"/>
          </p:nvPr>
        </p:nvSpPr>
        <p:spPr/>
        <p:txBody>
          <a:bodyPr/>
          <a:lstStyle/>
          <a:p>
            <a:r>
              <a:rPr lang="sk-SK"/>
              <a:t>© 2019 EV3Lessons.com, Last edit 07/17/2019</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85598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A0995D9A-625C-D646-B8CE-C21C7913FC2C}" type="datetime1">
              <a:rPr lang="en-US" smtClean="0"/>
              <a:t>7/17/19</a:t>
            </a:fld>
            <a:endParaRPr lang="en-US"/>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27777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49F80B6-6EAB-614D-8C17-A9E84EA162C9}" type="datetime1">
              <a:rPr lang="en-US" smtClean="0"/>
              <a:t>7/17/19</a:t>
            </a:fld>
            <a:endParaRPr lang="en-US"/>
          </a:p>
        </p:txBody>
      </p:sp>
      <p:sp>
        <p:nvSpPr>
          <p:cNvPr id="5" name="Footer Placeholder 4"/>
          <p:cNvSpPr>
            <a:spLocks noGrp="1"/>
          </p:cNvSpPr>
          <p:nvPr>
            <p:ph type="ftr" sz="quarter" idx="11"/>
          </p:nvPr>
        </p:nvSpPr>
        <p:spPr/>
        <p:txBody>
          <a:bodyPr/>
          <a:lstStyle/>
          <a:p>
            <a:r>
              <a:rPr lang="sk-SK"/>
              <a:t>© 2019 EV3Lessons.com, Last edit 07/17/2019</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575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4F6F4FAE-A57A-7344-8BCB-42C723FDF5D1}" type="datetime1">
              <a:rPr lang="en-US" smtClean="0"/>
              <a:t>7/17/19</a:t>
            </a:fld>
            <a:endParaRPr lang="en-US"/>
          </a:p>
        </p:txBody>
      </p:sp>
      <p:sp>
        <p:nvSpPr>
          <p:cNvPr id="5" name="Footer Placeholder 4"/>
          <p:cNvSpPr>
            <a:spLocks noGrp="1"/>
          </p:cNvSpPr>
          <p:nvPr>
            <p:ph type="ftr" sz="quarter" idx="11"/>
          </p:nvPr>
        </p:nvSpPr>
        <p:spPr/>
        <p:txBody>
          <a:bodyPr/>
          <a:lstStyle/>
          <a:p>
            <a:r>
              <a:rPr lang="sk-SK"/>
              <a:t>© 2019 EV3Lessons.com, Last edit 07/17/2019</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47245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839A5-0C65-E340-AF5C-439DF41F5327}" type="datetime1">
              <a:rPr lang="en-US" smtClean="0"/>
              <a:t>7/17/19</a:t>
            </a:fld>
            <a:endParaRPr lang="en-US" dirty="0"/>
          </a:p>
        </p:txBody>
      </p:sp>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9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7FF9300D-20B1-0442-AD86-850DC7D58C9C}" type="datetime1">
              <a:rPr lang="en-US" smtClean="0"/>
              <a:t>7/17/19</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sk-SK"/>
              <a:t>© 2019 EV3Lessons.com, Last edit 07/17/2019</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141836917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tm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Proportional Control</a:t>
            </a:r>
          </a:p>
        </p:txBody>
      </p:sp>
      <p:sp>
        <p:nvSpPr>
          <p:cNvPr id="3" name="Subtitle 2"/>
          <p:cNvSpPr>
            <a:spLocks noGrp="1"/>
          </p:cNvSpPr>
          <p:nvPr>
            <p:ph type="subTitle" idx="1"/>
          </p:nvPr>
        </p:nvSpPr>
        <p:spPr/>
        <p:txBody>
          <a:bodyPr/>
          <a:lstStyle/>
          <a:p>
            <a:r>
              <a:rPr lang="en-US" dirty="0"/>
              <a:t>By Sanjay and Arvind Seshan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459013" y="4560129"/>
            <a:ext cx="2225974" cy="1382629"/>
          </a:xfrm>
          <a:prstGeom prst="rect">
            <a:avLst/>
          </a:prstGeom>
        </p:spPr>
      </p:pic>
    </p:spTree>
    <p:extLst>
      <p:ext uri="{BB962C8B-B14F-4D97-AF65-F5344CB8AC3E}">
        <p14:creationId xmlns:p14="http://schemas.microsoft.com/office/powerpoint/2010/main" val="1472417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730" y="2063313"/>
            <a:ext cx="8245366" cy="3621712"/>
          </a:xfrm>
        </p:spPr>
        <p:txBody>
          <a:bodyPr>
            <a:normAutofit fontScale="92500" lnSpcReduction="20000"/>
          </a:bodyPr>
          <a:lstStyle/>
          <a:p>
            <a:pPr marL="0" indent="0">
              <a:buNone/>
            </a:pPr>
            <a:r>
              <a:rPr lang="en-US" dirty="0"/>
              <a:t>Pseudocode:</a:t>
            </a:r>
          </a:p>
          <a:p>
            <a:pPr marL="342900" indent="-342900">
              <a:buFont typeface="+mj-lt"/>
              <a:buAutoNum type="arabicPeriod"/>
            </a:pPr>
            <a:r>
              <a:rPr lang="en-US" dirty="0"/>
              <a:t>Reset the Rotation sensor (Only required for line following for a total distance)</a:t>
            </a:r>
          </a:p>
          <a:p>
            <a:pPr marL="342900" indent="-342900">
              <a:buFont typeface="+mj-lt"/>
              <a:buAutoNum type="arabicPeriod"/>
            </a:pPr>
            <a:r>
              <a:rPr lang="en-US" dirty="0"/>
              <a:t>Compute the error = Distance from line = (Light sensor reading - Target Reading)</a:t>
            </a:r>
          </a:p>
          <a:p>
            <a:pPr marL="342900" indent="-342900">
              <a:buFont typeface="+mj-lt"/>
              <a:buAutoNum type="arabicPeriod"/>
            </a:pPr>
            <a:r>
              <a:rPr lang="en-US" dirty="0"/>
              <a:t>Scale the error to determine a correction amount.  Adjust your scaling factor to make you robot follow the line more smoothly.</a:t>
            </a:r>
          </a:p>
          <a:p>
            <a:pPr marL="342900" indent="-342900">
              <a:buFont typeface="+mj-lt"/>
              <a:buAutoNum type="arabicPeriod"/>
            </a:pPr>
            <a:r>
              <a:rPr lang="en-US" dirty="0"/>
              <a:t>Use the Correction value (computed in Step 3) to adjust the robot’s turn towards the line.</a:t>
            </a:r>
          </a:p>
        </p:txBody>
      </p:sp>
      <p:sp>
        <p:nvSpPr>
          <p:cNvPr id="4" name="Footer Placeholder 3"/>
          <p:cNvSpPr>
            <a:spLocks noGrp="1"/>
          </p:cNvSpPr>
          <p:nvPr>
            <p:ph type="ftr" sz="quarter" idx="11"/>
          </p:nvPr>
        </p:nvSpPr>
        <p:spPr/>
        <p:txBody>
          <a:bodyPr/>
          <a:lstStyle/>
          <a:p>
            <a:r>
              <a:rPr lang="en-US"/>
              <a:t>© 2019 EV3Lessons.com, Last edit 07/17/2019</a:t>
            </a:r>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2" name="Title 1"/>
          <p:cNvSpPr>
            <a:spLocks noGrp="1"/>
          </p:cNvSpPr>
          <p:nvPr>
            <p:ph type="title"/>
          </p:nvPr>
        </p:nvSpPr>
        <p:spPr/>
        <p:txBody>
          <a:bodyPr>
            <a:normAutofit fontScale="90000"/>
          </a:bodyPr>
          <a:lstStyle/>
          <a:p>
            <a:r>
              <a:rPr lang="en-US" dirty="0"/>
              <a:t>How do you make a Proportional Line Follower?</a:t>
            </a:r>
          </a:p>
        </p:txBody>
      </p:sp>
    </p:spTree>
    <p:extLst>
      <p:ext uri="{BB962C8B-B14F-4D97-AF65-F5344CB8AC3E}">
        <p14:creationId xmlns:p14="http://schemas.microsoft.com/office/powerpoint/2010/main" val="4538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11</a:t>
            </a:fld>
            <a:endParaRPr lang="en-US"/>
          </a:p>
        </p:txBody>
      </p:sp>
      <p:sp>
        <p:nvSpPr>
          <p:cNvPr id="2" name="Title 1"/>
          <p:cNvSpPr>
            <a:spLocks noGrp="1"/>
          </p:cNvSpPr>
          <p:nvPr>
            <p:ph type="title"/>
          </p:nvPr>
        </p:nvSpPr>
        <p:spPr/>
        <p:txBody>
          <a:bodyPr/>
          <a:lstStyle/>
          <a:p>
            <a:r>
              <a:rPr lang="en-US" dirty="0"/>
              <a:t>Challenge</a:t>
            </a:r>
          </a:p>
        </p:txBody>
      </p:sp>
      <p:graphicFrame>
        <p:nvGraphicFramePr>
          <p:cNvPr id="6" name="Table 5"/>
          <p:cNvGraphicFramePr>
            <a:graphicFrameLocks noGrp="1"/>
          </p:cNvGraphicFramePr>
          <p:nvPr/>
        </p:nvGraphicFramePr>
        <p:xfrm>
          <a:off x="450937" y="1986437"/>
          <a:ext cx="8244972" cy="3498708"/>
        </p:xfrm>
        <a:graphic>
          <a:graphicData uri="http://schemas.openxmlformats.org/drawingml/2006/table">
            <a:tbl>
              <a:tblPr firstRow="1" bandRow="1">
                <a:tableStyleId>{2D5ABB26-0587-4C30-8999-92F81FD0307C}</a:tableStyleId>
              </a:tblPr>
              <a:tblGrid>
                <a:gridCol w="3701441">
                  <a:extLst>
                    <a:ext uri="{9D8B030D-6E8A-4147-A177-3AD203B41FA5}">
                      <a16:colId xmlns:a16="http://schemas.microsoft.com/office/drawing/2014/main" val="20002"/>
                    </a:ext>
                  </a:extLst>
                </a:gridCol>
                <a:gridCol w="4543531">
                  <a:extLst>
                    <a:ext uri="{9D8B030D-6E8A-4147-A177-3AD203B41FA5}">
                      <a16:colId xmlns:a16="http://schemas.microsoft.com/office/drawing/2014/main" val="20003"/>
                    </a:ext>
                  </a:extLst>
                </a:gridCol>
              </a:tblGrid>
              <a:tr h="675110">
                <a:tc>
                  <a:txBody>
                    <a:bodyPr/>
                    <a:lstStyle/>
                    <a:p>
                      <a:pPr algn="ctr"/>
                      <a:r>
                        <a:rPr lang="en-US" sz="1400" b="1" dirty="0"/>
                        <a:t>Compute Error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rowSpan="2">
                  <a:txBody>
                    <a:bodyPr/>
                    <a:lstStyle/>
                    <a:p>
                      <a:pPr algn="ctr"/>
                      <a:endParaRPr lang="en-US" sz="1400" b="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72267">
                <a:tc>
                  <a:txBody>
                    <a:bodyPr/>
                    <a:lstStyle/>
                    <a:p>
                      <a:r>
                        <a:rPr lang="en-US" sz="1400" dirty="0"/>
                        <a:t>Distance from line =</a:t>
                      </a:r>
                      <a:br>
                        <a:rPr lang="en-US" sz="1400" dirty="0"/>
                      </a:br>
                      <a:r>
                        <a:rPr lang="en-US" sz="1400" dirty="0"/>
                        <a:t>(Light sensor reading - Target Reading)</a:t>
                      </a:r>
                      <a:endParaRPr lang="en-US" sz="1400" baseline="0" dirty="0"/>
                    </a:p>
                    <a:p>
                      <a:endParaRPr lang="en-US" sz="1400" baseline="0" dirty="0"/>
                    </a:p>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75110">
                <a:tc>
                  <a:txBody>
                    <a:bodyPr/>
                    <a:lstStyle/>
                    <a:p>
                      <a:pPr algn="ctr"/>
                      <a:r>
                        <a:rPr lang="en-US" sz="1400" b="1" dirty="0"/>
                        <a:t>Compute/Apply Correction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C342"/>
                    </a:solidFill>
                  </a:tcPr>
                </a:tc>
                <a:tc rowSpan="2">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074227"/>
                  </a:ext>
                </a:extLst>
              </a:tr>
              <a:tr h="1076221">
                <a:tc>
                  <a:txBody>
                    <a:bodyPr/>
                    <a:lstStyle/>
                    <a:p>
                      <a:r>
                        <a:rPr lang="en-US" sz="1400" dirty="0"/>
                        <a:t>Scale the error to determine a correction amount. </a:t>
                      </a:r>
                      <a:br>
                        <a:rPr lang="en-US" sz="1400" dirty="0"/>
                      </a:br>
                      <a:r>
                        <a:rPr lang="en-US" sz="1400" dirty="0"/>
                        <a:t>Use this to adjust steering input on move block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293876"/>
                  </a:ext>
                </a:extLst>
              </a:tr>
            </a:tbl>
          </a:graphicData>
        </a:graphic>
      </p:graphicFrame>
      <p:sp>
        <p:nvSpPr>
          <p:cNvPr id="11" name="TextBox 10">
            <a:extLst>
              <a:ext uri="{FF2B5EF4-FFF2-40B4-BE49-F238E27FC236}">
                <a16:creationId xmlns:a16="http://schemas.microsoft.com/office/drawing/2014/main" id="{FE860DDD-6098-D84C-AEED-52935B3A8107}"/>
              </a:ext>
            </a:extLst>
          </p:cNvPr>
          <p:cNvSpPr txBox="1"/>
          <p:nvPr/>
        </p:nvSpPr>
        <p:spPr>
          <a:xfrm>
            <a:off x="7800476" y="3033802"/>
            <a:ext cx="742167" cy="300082"/>
          </a:xfrm>
          <a:prstGeom prst="rect">
            <a:avLst/>
          </a:prstGeom>
          <a:noFill/>
        </p:spPr>
        <p:txBody>
          <a:bodyPr wrap="square" rtlCol="0">
            <a:spAutoFit/>
          </a:bodyPr>
          <a:lstStyle/>
          <a:p>
            <a:r>
              <a:rPr lang="en-US" sz="1350" dirty="0"/>
              <a:t>error</a:t>
            </a:r>
          </a:p>
        </p:txBody>
      </p:sp>
      <p:pic>
        <p:nvPicPr>
          <p:cNvPr id="12" name="Picture 11" descr="Screen Shot 2014-10-18 at 4.44.29 PM.png">
            <a:extLst>
              <a:ext uri="{FF2B5EF4-FFF2-40B4-BE49-F238E27FC236}">
                <a16:creationId xmlns:a16="http://schemas.microsoft.com/office/drawing/2014/main" id="{3C9DEEF3-5AE4-9E40-94C4-01269717E36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896748" y="3929259"/>
            <a:ext cx="3594226" cy="1198076"/>
          </a:xfrm>
          <a:prstGeom prst="rect">
            <a:avLst/>
          </a:prstGeom>
        </p:spPr>
      </p:pic>
      <p:sp>
        <p:nvSpPr>
          <p:cNvPr id="10" name="TextBox 9">
            <a:extLst>
              <a:ext uri="{FF2B5EF4-FFF2-40B4-BE49-F238E27FC236}">
                <a16:creationId xmlns:a16="http://schemas.microsoft.com/office/drawing/2014/main" id="{7E5B40E0-8DC4-B849-9433-11500B9C9CE4}"/>
              </a:ext>
            </a:extLst>
          </p:cNvPr>
          <p:cNvSpPr txBox="1"/>
          <p:nvPr/>
        </p:nvSpPr>
        <p:spPr>
          <a:xfrm>
            <a:off x="4418381" y="4871563"/>
            <a:ext cx="742167" cy="300082"/>
          </a:xfrm>
          <a:prstGeom prst="rect">
            <a:avLst/>
          </a:prstGeom>
          <a:noFill/>
        </p:spPr>
        <p:txBody>
          <a:bodyPr wrap="square" rtlCol="0">
            <a:spAutoFit/>
          </a:bodyPr>
          <a:lstStyle/>
          <a:p>
            <a:r>
              <a:rPr lang="en-US" sz="1350" dirty="0"/>
              <a:t>error</a:t>
            </a:r>
          </a:p>
        </p:txBody>
      </p:sp>
      <p:pic>
        <p:nvPicPr>
          <p:cNvPr id="14" name="Picture 13">
            <a:extLst>
              <a:ext uri="{FF2B5EF4-FFF2-40B4-BE49-F238E27FC236}">
                <a16:creationId xmlns:a16="http://schemas.microsoft.com/office/drawing/2014/main" id="{6897F584-38D3-4AC3-BEC8-3DBF87D92E72}"/>
              </a:ext>
            </a:extLst>
          </p:cNvPr>
          <p:cNvPicPr>
            <a:picLocks noChangeAspect="1"/>
          </p:cNvPicPr>
          <p:nvPr/>
        </p:nvPicPr>
        <p:blipFill>
          <a:blip r:embed="rId3"/>
          <a:stretch>
            <a:fillRect/>
          </a:stretch>
        </p:blipFill>
        <p:spPr>
          <a:xfrm>
            <a:off x="4654160" y="2162972"/>
            <a:ext cx="3146316" cy="1198076"/>
          </a:xfrm>
          <a:prstGeom prst="rect">
            <a:avLst/>
          </a:prstGeom>
        </p:spPr>
      </p:pic>
      <p:pic>
        <p:nvPicPr>
          <p:cNvPr id="15" name="Picture 14" descr="Screen Shot 2014-10-18 at 4.44.29 PM.png">
            <a:extLst>
              <a:ext uri="{FF2B5EF4-FFF2-40B4-BE49-F238E27FC236}">
                <a16:creationId xmlns:a16="http://schemas.microsoft.com/office/drawing/2014/main" id="{46C0D0E8-D68C-4A3B-B3F8-266EE1AD377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472" t="61212" r="49684" b="37892"/>
          <a:stretch/>
        </p:blipFill>
        <p:spPr>
          <a:xfrm rot="5400000">
            <a:off x="7324252" y="3092758"/>
            <a:ext cx="191246" cy="70390"/>
          </a:xfrm>
          <a:prstGeom prst="rect">
            <a:avLst/>
          </a:prstGeom>
        </p:spPr>
      </p:pic>
      <p:pic>
        <p:nvPicPr>
          <p:cNvPr id="16" name="Picture 15" descr="Screen Shot 2014-10-18 at 4.44.29 PM.png">
            <a:extLst>
              <a:ext uri="{FF2B5EF4-FFF2-40B4-BE49-F238E27FC236}">
                <a16:creationId xmlns:a16="http://schemas.microsoft.com/office/drawing/2014/main" id="{7734868F-E0BD-44DF-B8EB-4614D1EBDC4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472" t="61212" r="48108" b="37892"/>
          <a:stretch/>
        </p:blipFill>
        <p:spPr>
          <a:xfrm rot="10800000">
            <a:off x="7384682" y="3184129"/>
            <a:ext cx="336585" cy="111633"/>
          </a:xfrm>
          <a:prstGeom prst="rect">
            <a:avLst/>
          </a:prstGeom>
        </p:spPr>
      </p:pic>
      <p:pic>
        <p:nvPicPr>
          <p:cNvPr id="7" name="Picture 6" descr="A close up of a device&#10;&#10;Description automatically generated">
            <a:extLst>
              <a:ext uri="{FF2B5EF4-FFF2-40B4-BE49-F238E27FC236}">
                <a16:creationId xmlns:a16="http://schemas.microsoft.com/office/drawing/2014/main" id="{10FAE2AD-6DA9-4E69-8D4E-DAD8750A0262}"/>
              </a:ext>
            </a:extLst>
          </p:cNvPr>
          <p:cNvPicPr>
            <a:picLocks noChangeAspect="1"/>
          </p:cNvPicPr>
          <p:nvPr/>
        </p:nvPicPr>
        <p:blipFill>
          <a:blip r:embed="rId5"/>
          <a:stretch>
            <a:fillRect/>
          </a:stretch>
        </p:blipFill>
        <p:spPr>
          <a:xfrm>
            <a:off x="4678223" y="2281002"/>
            <a:ext cx="797618" cy="751328"/>
          </a:xfrm>
          <a:prstGeom prst="rect">
            <a:avLst/>
          </a:prstGeom>
        </p:spPr>
      </p:pic>
    </p:spTree>
    <p:extLst>
      <p:ext uri="{BB962C8B-B14F-4D97-AF65-F5344CB8AC3E}">
        <p14:creationId xmlns:p14="http://schemas.microsoft.com/office/powerpoint/2010/main" val="154587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6F42-3E51-D946-B9ED-27BF9EDB6A74}"/>
              </a:ext>
            </a:extLst>
          </p:cNvPr>
          <p:cNvSpPr>
            <a:spLocks noGrp="1"/>
          </p:cNvSpPr>
          <p:nvPr>
            <p:ph type="title"/>
          </p:nvPr>
        </p:nvSpPr>
        <p:spPr/>
        <p:txBody>
          <a:bodyPr/>
          <a:lstStyle/>
          <a:p>
            <a:r>
              <a:rPr lang="en-US" dirty="0"/>
              <a:t>A Proportional Line Follower</a:t>
            </a:r>
          </a:p>
        </p:txBody>
      </p:sp>
      <p:pic>
        <p:nvPicPr>
          <p:cNvPr id="4" name="Picture 3" descr="Screen Shot 2014-10-18 at 4.44.29 PM.png">
            <a:extLst>
              <a:ext uri="{FF2B5EF4-FFF2-40B4-BE49-F238E27FC236}">
                <a16:creationId xmlns:a16="http://schemas.microsoft.com/office/drawing/2014/main" id="{FC886ED7-F2D2-9D4D-AF66-BEE1AED017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337" y="1763231"/>
            <a:ext cx="8839326" cy="4442288"/>
          </a:xfrm>
          <a:prstGeom prst="rect">
            <a:avLst/>
          </a:prstGeom>
        </p:spPr>
      </p:pic>
      <p:sp>
        <p:nvSpPr>
          <p:cNvPr id="5" name="Footer Placeholder 4">
            <a:extLst>
              <a:ext uri="{FF2B5EF4-FFF2-40B4-BE49-F238E27FC236}">
                <a16:creationId xmlns:a16="http://schemas.microsoft.com/office/drawing/2014/main" id="{B20E32A7-1574-3844-AC3A-1AAA4C487731}"/>
              </a:ext>
            </a:extLst>
          </p:cNvPr>
          <p:cNvSpPr>
            <a:spLocks noGrp="1"/>
          </p:cNvSpPr>
          <p:nvPr>
            <p:ph type="ftr" sz="quarter" idx="11"/>
          </p:nvPr>
        </p:nvSpPr>
        <p:spPr/>
        <p:txBody>
          <a:bodyPr/>
          <a:lstStyle/>
          <a:p>
            <a:r>
              <a:rPr lang="en-US"/>
              <a:t>© 2019 EV3Lessons.com, Last edit 07/17/2019</a:t>
            </a:r>
          </a:p>
        </p:txBody>
      </p:sp>
      <p:sp>
        <p:nvSpPr>
          <p:cNvPr id="6" name="Slide Number Placeholder 5">
            <a:extLst>
              <a:ext uri="{FF2B5EF4-FFF2-40B4-BE49-F238E27FC236}">
                <a16:creationId xmlns:a16="http://schemas.microsoft.com/office/drawing/2014/main" id="{709124A9-7D58-3F48-969A-4408664939FB}"/>
              </a:ext>
            </a:extLst>
          </p:cNvPr>
          <p:cNvSpPr>
            <a:spLocks noGrp="1"/>
          </p:cNvSpPr>
          <p:nvPr>
            <p:ph type="sldNum" sz="quarter" idx="12"/>
          </p:nvPr>
        </p:nvSpPr>
        <p:spPr/>
        <p:txBody>
          <a:bodyPr/>
          <a:lstStyle/>
          <a:p>
            <a:fld id="{B5F30C1C-BCCC-664E-9FE7-5455AC9E6D5D}" type="slidenum">
              <a:rPr lang="en-US" smtClean="0"/>
              <a:t>12</a:t>
            </a:fld>
            <a:endParaRPr lang="en-US"/>
          </a:p>
        </p:txBody>
      </p:sp>
      <p:pic>
        <p:nvPicPr>
          <p:cNvPr id="7" name="Picture 6">
            <a:extLst>
              <a:ext uri="{FF2B5EF4-FFF2-40B4-BE49-F238E27FC236}">
                <a16:creationId xmlns:a16="http://schemas.microsoft.com/office/drawing/2014/main" id="{EFFC91D8-7F44-48CE-9930-D07CDD941481}"/>
              </a:ext>
            </a:extLst>
          </p:cNvPr>
          <p:cNvPicPr>
            <a:picLocks noChangeAspect="1"/>
          </p:cNvPicPr>
          <p:nvPr/>
        </p:nvPicPr>
        <p:blipFill>
          <a:blip r:embed="rId3"/>
          <a:stretch>
            <a:fillRect/>
          </a:stretch>
        </p:blipFill>
        <p:spPr>
          <a:xfrm>
            <a:off x="2174556" y="3553357"/>
            <a:ext cx="2469733" cy="940442"/>
          </a:xfrm>
          <a:prstGeom prst="rect">
            <a:avLst/>
          </a:prstGeom>
        </p:spPr>
      </p:pic>
      <p:pic>
        <p:nvPicPr>
          <p:cNvPr id="8" name="Picture 7" descr="Screen Shot 2014-10-18 at 4.44.29 PM.png">
            <a:extLst>
              <a:ext uri="{FF2B5EF4-FFF2-40B4-BE49-F238E27FC236}">
                <a16:creationId xmlns:a16="http://schemas.microsoft.com/office/drawing/2014/main" id="{F2548280-29E2-4D2A-BA20-CD6C1B96519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7472" t="61212" r="49684" b="37892"/>
          <a:stretch/>
        </p:blipFill>
        <p:spPr>
          <a:xfrm rot="5400000">
            <a:off x="4268231" y="4284771"/>
            <a:ext cx="191246" cy="70390"/>
          </a:xfrm>
          <a:prstGeom prst="rect">
            <a:avLst/>
          </a:prstGeom>
        </p:spPr>
      </p:pic>
      <p:pic>
        <p:nvPicPr>
          <p:cNvPr id="9" name="Picture 8" descr="Screen Shot 2014-10-18 at 4.44.29 PM.png">
            <a:extLst>
              <a:ext uri="{FF2B5EF4-FFF2-40B4-BE49-F238E27FC236}">
                <a16:creationId xmlns:a16="http://schemas.microsoft.com/office/drawing/2014/main" id="{D42FA221-BC75-4CB1-8591-650FB131D42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7472" t="61212" r="48108" b="37892"/>
          <a:stretch/>
        </p:blipFill>
        <p:spPr>
          <a:xfrm rot="10800000">
            <a:off x="4328660" y="4376142"/>
            <a:ext cx="336585" cy="111633"/>
          </a:xfrm>
          <a:prstGeom prst="rect">
            <a:avLst/>
          </a:prstGeom>
        </p:spPr>
      </p:pic>
      <p:cxnSp>
        <p:nvCxnSpPr>
          <p:cNvPr id="11" name="Straight Connector 10">
            <a:extLst>
              <a:ext uri="{FF2B5EF4-FFF2-40B4-BE49-F238E27FC236}">
                <a16:creationId xmlns:a16="http://schemas.microsoft.com/office/drawing/2014/main" id="{E7A4DB23-8BEC-4DC8-85F8-0C7E47143459}"/>
              </a:ext>
            </a:extLst>
          </p:cNvPr>
          <p:cNvCxnSpPr/>
          <p:nvPr/>
        </p:nvCxnSpPr>
        <p:spPr>
          <a:xfrm>
            <a:off x="4547937" y="3937336"/>
            <a:ext cx="14437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device&#10;&#10;Description automatically generated">
            <a:extLst>
              <a:ext uri="{FF2B5EF4-FFF2-40B4-BE49-F238E27FC236}">
                <a16:creationId xmlns:a16="http://schemas.microsoft.com/office/drawing/2014/main" id="{155C738F-A891-4E99-B197-1353F5C6C7DA}"/>
              </a:ext>
            </a:extLst>
          </p:cNvPr>
          <p:cNvPicPr>
            <a:picLocks noChangeAspect="1"/>
          </p:cNvPicPr>
          <p:nvPr/>
        </p:nvPicPr>
        <p:blipFill>
          <a:blip r:embed="rId4"/>
          <a:stretch>
            <a:fillRect/>
          </a:stretch>
        </p:blipFill>
        <p:spPr>
          <a:xfrm>
            <a:off x="2174557" y="3632396"/>
            <a:ext cx="656585" cy="618480"/>
          </a:xfrm>
          <a:prstGeom prst="rect">
            <a:avLst/>
          </a:prstGeom>
        </p:spPr>
      </p:pic>
    </p:spTree>
    <p:extLst>
      <p:ext uri="{BB962C8B-B14F-4D97-AF65-F5344CB8AC3E}">
        <p14:creationId xmlns:p14="http://schemas.microsoft.com/office/powerpoint/2010/main" val="391570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BCB5-E4FB-1743-B265-2FD167AE5D55}"/>
              </a:ext>
            </a:extLst>
          </p:cNvPr>
          <p:cNvSpPr>
            <a:spLocks noGrp="1"/>
          </p:cNvSpPr>
          <p:nvPr>
            <p:ph type="title"/>
          </p:nvPr>
        </p:nvSpPr>
        <p:spPr/>
        <p:txBody>
          <a:bodyPr/>
          <a:lstStyle/>
          <a:p>
            <a:r>
              <a:rPr lang="en-US" dirty="0"/>
              <a:t>Key Step: Tuning the Constant</a:t>
            </a:r>
          </a:p>
        </p:txBody>
      </p:sp>
      <p:sp>
        <p:nvSpPr>
          <p:cNvPr id="4" name="Footer Placeholder 3">
            <a:extLst>
              <a:ext uri="{FF2B5EF4-FFF2-40B4-BE49-F238E27FC236}">
                <a16:creationId xmlns:a16="http://schemas.microsoft.com/office/drawing/2014/main" id="{7DACC767-F690-2B48-B3B2-EB44A22105C8}"/>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DDAF738A-32C8-CE4B-A12B-F02A3EE88DA7}"/>
              </a:ext>
            </a:extLst>
          </p:cNvPr>
          <p:cNvSpPr>
            <a:spLocks noGrp="1"/>
          </p:cNvSpPr>
          <p:nvPr>
            <p:ph type="sldNum" sz="quarter" idx="12"/>
          </p:nvPr>
        </p:nvSpPr>
        <p:spPr/>
        <p:txBody>
          <a:bodyPr/>
          <a:lstStyle/>
          <a:p>
            <a:fld id="{B5F30C1C-BCCC-664E-9FE7-5455AC9E6D5D}" type="slidenum">
              <a:rPr lang="en-US" smtClean="0"/>
              <a:t>13</a:t>
            </a:fld>
            <a:endParaRPr lang="en-US"/>
          </a:p>
        </p:txBody>
      </p:sp>
      <p:sp>
        <p:nvSpPr>
          <p:cNvPr id="13" name="Content Placeholder 12">
            <a:extLst>
              <a:ext uri="{FF2B5EF4-FFF2-40B4-BE49-F238E27FC236}">
                <a16:creationId xmlns:a16="http://schemas.microsoft.com/office/drawing/2014/main" id="{D03BF9FA-538C-D643-A6D2-6C972D90F30A}"/>
              </a:ext>
            </a:extLst>
          </p:cNvPr>
          <p:cNvSpPr>
            <a:spLocks noGrp="1"/>
          </p:cNvSpPr>
          <p:nvPr>
            <p:ph idx="1"/>
          </p:nvPr>
        </p:nvSpPr>
        <p:spPr>
          <a:xfrm>
            <a:off x="448092" y="1986438"/>
            <a:ext cx="8238707" cy="4217512"/>
          </a:xfrm>
        </p:spPr>
        <p:txBody>
          <a:bodyPr>
            <a:noAutofit/>
          </a:bodyPr>
          <a:lstStyle/>
          <a:p>
            <a:r>
              <a:rPr lang="en-US" sz="1650" dirty="0"/>
              <a:t>Note, the 0.7 constant in the previous slide is specific to our robot – you need to tune this value for yourself</a:t>
            </a:r>
          </a:p>
          <a:p>
            <a:r>
              <a:rPr lang="en-US" sz="1650" dirty="0"/>
              <a:t>This constant is called the Proportional Constant, or Constant of Proportionality</a:t>
            </a:r>
          </a:p>
          <a:p>
            <a:pPr marL="0" indent="0">
              <a:buNone/>
            </a:pPr>
            <a:endParaRPr lang="en-US" sz="1650" dirty="0"/>
          </a:p>
          <a:p>
            <a:r>
              <a:rPr lang="en-US" sz="1650" dirty="0"/>
              <a:t>The most common way to tune your constant is trial and error.</a:t>
            </a:r>
          </a:p>
          <a:p>
            <a:r>
              <a:rPr lang="en-US" sz="1650" dirty="0"/>
              <a:t>This can take time. Here are some tips:</a:t>
            </a:r>
          </a:p>
          <a:p>
            <a:pPr lvl="1"/>
            <a:r>
              <a:rPr lang="en-US" sz="1500" dirty="0"/>
              <a:t>Start with your constant as1.0 adjust by ±0.5 initially </a:t>
            </a:r>
          </a:p>
          <a:p>
            <a:pPr lvl="1"/>
            <a:r>
              <a:rPr lang="en-US" sz="1500" dirty="0"/>
              <a:t>Adjust to a point where the controller is pretty smooth</a:t>
            </a:r>
          </a:p>
          <a:p>
            <a:pPr lvl="1"/>
            <a:r>
              <a:rPr lang="en-US" sz="1500" dirty="0"/>
              <a:t>Adjust ±0.1 for fine tuning</a:t>
            </a:r>
          </a:p>
        </p:txBody>
      </p:sp>
    </p:spTree>
    <p:extLst>
      <p:ext uri="{BB962C8B-B14F-4D97-AF65-F5344CB8AC3E}">
        <p14:creationId xmlns:p14="http://schemas.microsoft.com/office/powerpoint/2010/main" val="19286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A246-0A82-4AE8-8B83-0F4D544A5BD0}"/>
              </a:ext>
            </a:extLst>
          </p:cNvPr>
          <p:cNvSpPr>
            <a:spLocks noGrp="1"/>
          </p:cNvSpPr>
          <p:nvPr>
            <p:ph type="title"/>
          </p:nvPr>
        </p:nvSpPr>
        <p:spPr/>
        <p:txBody>
          <a:bodyPr/>
          <a:lstStyle/>
          <a:p>
            <a:r>
              <a:rPr lang="en-US" dirty="0"/>
              <a:t>Proportional Control (0.6 Constant)</a:t>
            </a:r>
          </a:p>
        </p:txBody>
      </p:sp>
      <p:sp>
        <p:nvSpPr>
          <p:cNvPr id="4" name="Footer Placeholder 3">
            <a:extLst>
              <a:ext uri="{FF2B5EF4-FFF2-40B4-BE49-F238E27FC236}">
                <a16:creationId xmlns:a16="http://schemas.microsoft.com/office/drawing/2014/main" id="{86DF4FC6-BB78-41AE-BAFE-D8869754EA8B}"/>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93DB9224-8892-41B7-9102-D3E41327865B}"/>
              </a:ext>
            </a:extLst>
          </p:cNvPr>
          <p:cNvSpPr>
            <a:spLocks noGrp="1"/>
          </p:cNvSpPr>
          <p:nvPr>
            <p:ph type="sldNum" sz="quarter" idx="12"/>
          </p:nvPr>
        </p:nvSpPr>
        <p:spPr/>
        <p:txBody>
          <a:bodyPr/>
          <a:lstStyle/>
          <a:p>
            <a:fld id="{B5F30C1C-BCCC-664E-9FE7-5455AC9E6D5D}" type="slidenum">
              <a:rPr lang="en-US" smtClean="0"/>
              <a:t>14</a:t>
            </a:fld>
            <a:endParaRPr lang="en-US"/>
          </a:p>
        </p:txBody>
      </p:sp>
      <p:pic>
        <p:nvPicPr>
          <p:cNvPr id="12" name="p6 576">
            <a:hlinkClick r:id="" action="ppaction://media"/>
            <a:extLst>
              <a:ext uri="{FF2B5EF4-FFF2-40B4-BE49-F238E27FC236}">
                <a16:creationId xmlns:a16="http://schemas.microsoft.com/office/drawing/2014/main" id="{D1B959EF-E85A-4EB3-A0F1-ACD8CDCB3D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315" y="1390955"/>
            <a:ext cx="8673370" cy="4879216"/>
          </a:xfrm>
        </p:spPr>
      </p:pic>
      <p:sp>
        <p:nvSpPr>
          <p:cNvPr id="3" name="TextBox 2">
            <a:extLst>
              <a:ext uri="{FF2B5EF4-FFF2-40B4-BE49-F238E27FC236}">
                <a16:creationId xmlns:a16="http://schemas.microsoft.com/office/drawing/2014/main" id="{92F53BD2-9740-9145-ADFF-F59897374259}"/>
              </a:ext>
            </a:extLst>
          </p:cNvPr>
          <p:cNvSpPr txBox="1"/>
          <p:nvPr/>
        </p:nvSpPr>
        <p:spPr>
          <a:xfrm>
            <a:off x="199698" y="5900839"/>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293193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F06B-B3BE-FB4C-A9B8-33E87108FC68}"/>
              </a:ext>
            </a:extLst>
          </p:cNvPr>
          <p:cNvSpPr>
            <a:spLocks noGrp="1"/>
          </p:cNvSpPr>
          <p:nvPr>
            <p:ph type="title"/>
          </p:nvPr>
        </p:nvSpPr>
        <p:spPr/>
        <p:txBody>
          <a:bodyPr/>
          <a:lstStyle/>
          <a:p>
            <a:r>
              <a:rPr lang="en-US" dirty="0"/>
              <a:t>Proportional Control (0.8 Constant)</a:t>
            </a:r>
          </a:p>
        </p:txBody>
      </p:sp>
      <p:sp>
        <p:nvSpPr>
          <p:cNvPr id="4" name="Footer Placeholder 3">
            <a:extLst>
              <a:ext uri="{FF2B5EF4-FFF2-40B4-BE49-F238E27FC236}">
                <a16:creationId xmlns:a16="http://schemas.microsoft.com/office/drawing/2014/main" id="{425BB9D3-0122-404B-815A-2B1808CABF1A}"/>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BB5325A5-23AC-544E-9984-5B8C0CBD3B16}"/>
              </a:ext>
            </a:extLst>
          </p:cNvPr>
          <p:cNvSpPr>
            <a:spLocks noGrp="1"/>
          </p:cNvSpPr>
          <p:nvPr>
            <p:ph type="sldNum" sz="quarter" idx="12"/>
          </p:nvPr>
        </p:nvSpPr>
        <p:spPr/>
        <p:txBody>
          <a:bodyPr/>
          <a:lstStyle/>
          <a:p>
            <a:fld id="{B5F30C1C-BCCC-664E-9FE7-5455AC9E6D5D}" type="slidenum">
              <a:rPr lang="en-US" smtClean="0"/>
              <a:t>15</a:t>
            </a:fld>
            <a:endParaRPr lang="en-US"/>
          </a:p>
        </p:txBody>
      </p:sp>
      <p:pic>
        <p:nvPicPr>
          <p:cNvPr id="11" name="p8 576">
            <a:hlinkClick r:id="" action="ppaction://media"/>
            <a:extLst>
              <a:ext uri="{FF2B5EF4-FFF2-40B4-BE49-F238E27FC236}">
                <a16:creationId xmlns:a16="http://schemas.microsoft.com/office/drawing/2014/main" id="{BBF41049-1EE2-45EC-83FB-628FA05515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224" y="1372294"/>
            <a:ext cx="8407990" cy="4729926"/>
          </a:xfrm>
        </p:spPr>
      </p:pic>
      <p:sp>
        <p:nvSpPr>
          <p:cNvPr id="6" name="TextBox 5">
            <a:extLst>
              <a:ext uri="{FF2B5EF4-FFF2-40B4-BE49-F238E27FC236}">
                <a16:creationId xmlns:a16="http://schemas.microsoft.com/office/drawing/2014/main" id="{261ED56F-0224-AC47-92F7-D8B7F2C5B190}"/>
              </a:ext>
            </a:extLst>
          </p:cNvPr>
          <p:cNvSpPr txBox="1"/>
          <p:nvPr/>
        </p:nvSpPr>
        <p:spPr>
          <a:xfrm>
            <a:off x="498277" y="5788873"/>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367563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2133600"/>
            <a:ext cx="8350250" cy="3992563"/>
          </a:xfrm>
        </p:spPr>
        <p:txBody>
          <a:bodyPr/>
          <a:lstStyle/>
          <a:p>
            <a:pPr marL="457200" indent="-457200">
              <a:buFont typeface="+mj-lt"/>
              <a:buAutoNum type="arabicPeriod"/>
            </a:pPr>
            <a:r>
              <a:rPr lang="en-US" dirty="0">
                <a:solidFill>
                  <a:srgbClr val="FF0000"/>
                </a:solidFill>
              </a:rPr>
              <a:t>What does proportional control mean?</a:t>
            </a:r>
            <a:br>
              <a:rPr lang="en-US" dirty="0">
                <a:solidFill>
                  <a:srgbClr val="FF0000"/>
                </a:solidFill>
              </a:rPr>
            </a:br>
            <a:r>
              <a:rPr lang="en-US" dirty="0"/>
              <a:t>Ans. Moving more or less based on how far the robot is from the target distance</a:t>
            </a:r>
          </a:p>
          <a:p>
            <a:pPr marL="457200" indent="-457200">
              <a:buFont typeface="+mj-lt"/>
              <a:buAutoNum type="arabicPeriod"/>
            </a:pPr>
            <a:r>
              <a:rPr lang="en-US" dirty="0">
                <a:solidFill>
                  <a:srgbClr val="FF0000"/>
                </a:solidFill>
              </a:rPr>
              <a:t>What do all proportional control code have in common?</a:t>
            </a:r>
            <a:br>
              <a:rPr lang="en-US" dirty="0">
                <a:solidFill>
                  <a:srgbClr val="FF0000"/>
                </a:solidFill>
              </a:rPr>
            </a:br>
            <a:r>
              <a:rPr lang="en-US" dirty="0"/>
              <a:t>Ans. Computing an error and making a correction</a:t>
            </a:r>
          </a:p>
          <a:p>
            <a:pPr marL="457200" indent="-457200">
              <a:buFont typeface="+mj-lt"/>
              <a:buAutoNum type="arabicPeriod"/>
            </a:pPr>
            <a:endParaRPr lang="en-US" dirty="0"/>
          </a:p>
          <a:p>
            <a:endParaRPr lang="en-US" dirty="0"/>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16</a:t>
            </a:fld>
            <a:endParaRPr lang="en-US"/>
          </a:p>
        </p:txBody>
      </p:sp>
      <p:sp>
        <p:nvSpPr>
          <p:cNvPr id="2" name="Title 1"/>
          <p:cNvSpPr>
            <a:spLocks noGrp="1"/>
          </p:cNvSpPr>
          <p:nvPr>
            <p:ph type="title"/>
          </p:nvPr>
        </p:nvSpPr>
        <p:spPr/>
        <p:txBody>
          <a:bodyPr/>
          <a:lstStyle/>
          <a:p>
            <a:r>
              <a:rPr lang="en-US" dirty="0"/>
              <a:t>Discussion Guide</a:t>
            </a:r>
          </a:p>
        </p:txBody>
      </p:sp>
    </p:spTree>
    <p:extLst>
      <p:ext uri="{BB962C8B-B14F-4D97-AF65-F5344CB8AC3E}">
        <p14:creationId xmlns:p14="http://schemas.microsoft.com/office/powerpoint/2010/main" val="154794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sz="3200" dirty="0"/>
              <a:t>This tutorial was created by Sanjay Seshan and Arvind Seshan </a:t>
            </a:r>
          </a:p>
          <a:p>
            <a:pPr lvl="1"/>
            <a:r>
              <a:rPr lang="en-US" sz="3200" dirty="0"/>
              <a:t>More lessons at www.ev3lessons.com</a:t>
            </a:r>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pPr/>
              <a:t>17</a:t>
            </a:fld>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880" y="3920581"/>
            <a:ext cx="3286720" cy="11578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Learn what proportional control means and why to use it</a:t>
            </a:r>
          </a:p>
          <a:p>
            <a:r>
              <a:rPr lang="en-US" dirty="0"/>
              <a:t>Learn to apply proportional control to different sensors</a:t>
            </a:r>
          </a:p>
          <a:p>
            <a:r>
              <a:rPr lang="en-US" dirty="0"/>
              <a:t>Prerequisites: Math Blocks, Color Sensor Calibration, Data Wires</a:t>
            </a:r>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2</a:t>
            </a:fld>
            <a:endParaRPr lang="en-US"/>
          </a:p>
        </p:txBody>
      </p:sp>
      <p:sp>
        <p:nvSpPr>
          <p:cNvPr id="2" name="Title 1"/>
          <p:cNvSpPr>
            <a:spLocks noGrp="1"/>
          </p:cNvSpPr>
          <p:nvPr>
            <p:ph type="title"/>
          </p:nvPr>
        </p:nvSpPr>
        <p:spPr/>
        <p:txBody>
          <a:bodyPr/>
          <a:lstStyle/>
          <a:p>
            <a:r>
              <a:rPr lang="en-US"/>
              <a:t>Lesson Objectives</a:t>
            </a:r>
            <a:endParaRPr lang="en-US" dirty="0"/>
          </a:p>
        </p:txBody>
      </p:sp>
    </p:spTree>
    <p:extLst>
      <p:ext uri="{BB962C8B-B14F-4D97-AF65-F5344CB8AC3E}">
        <p14:creationId xmlns:p14="http://schemas.microsoft.com/office/powerpoint/2010/main" val="205623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83136"/>
            <a:ext cx="8574088" cy="3232921"/>
          </a:xfrm>
        </p:spPr>
        <p:txBody>
          <a:bodyPr>
            <a:normAutofit fontScale="77500" lnSpcReduction="20000"/>
          </a:bodyPr>
          <a:lstStyle/>
          <a:p>
            <a:r>
              <a:rPr lang="en-US" sz="2500" dirty="0"/>
              <a:t>Let’s start with a game</a:t>
            </a:r>
          </a:p>
          <a:p>
            <a:r>
              <a:rPr lang="en-US" sz="2500" dirty="0"/>
              <a:t>Imagine that you blindfold one teammate.  He or She has to get across the room as quickly as they can and stop exactly on a line drawn on the ground </a:t>
            </a:r>
          </a:p>
          <a:p>
            <a:r>
              <a:rPr lang="en-US" dirty="0"/>
              <a:t>The rest of the team has to give the commands.</a:t>
            </a:r>
          </a:p>
          <a:p>
            <a:r>
              <a:rPr lang="en-US" dirty="0"/>
              <a:t>When your teammate is far away, the blindfolded person must move fast and take big steps.  But as he gets closer to the line, if he keeps running, he will overshoot.  So, you have to tell the blindfolded teammate to go slower and take smaller steps.</a:t>
            </a:r>
          </a:p>
          <a:p>
            <a:r>
              <a:rPr lang="en-US" dirty="0"/>
              <a:t>You have to program the robot in the same way!</a:t>
            </a:r>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3</a:t>
            </a:fld>
            <a:endParaRPr lang="en-US"/>
          </a:p>
        </p:txBody>
      </p:sp>
      <p:sp>
        <p:nvSpPr>
          <p:cNvPr id="2" name="Title 1"/>
          <p:cNvSpPr>
            <a:spLocks noGrp="1"/>
          </p:cNvSpPr>
          <p:nvPr>
            <p:ph type="title"/>
          </p:nvPr>
        </p:nvSpPr>
        <p:spPr/>
        <p:txBody>
          <a:bodyPr>
            <a:normAutofit/>
          </a:bodyPr>
          <a:lstStyle/>
          <a:p>
            <a:r>
              <a:rPr lang="en-US" dirty="0"/>
              <a:t>Learn and Discuss Proportional Control</a:t>
            </a:r>
          </a:p>
        </p:txBody>
      </p:sp>
      <p:cxnSp>
        <p:nvCxnSpPr>
          <p:cNvPr id="6" name="Straight Connector 5"/>
          <p:cNvCxnSpPr/>
          <p:nvPr/>
        </p:nvCxnSpPr>
        <p:spPr>
          <a:xfrm flipV="1">
            <a:off x="4413833" y="5284005"/>
            <a:ext cx="0" cy="1350204"/>
          </a:xfrm>
          <a:prstGeom prst="line">
            <a:avLst/>
          </a:prstGeom>
          <a:ln w="76200" cmpd="sng">
            <a:solidFill>
              <a:srgbClr val="FF6600"/>
            </a:solidFill>
          </a:ln>
        </p:spPr>
        <p:style>
          <a:lnRef idx="2">
            <a:schemeClr val="accent1"/>
          </a:lnRef>
          <a:fillRef idx="0">
            <a:schemeClr val="accent1"/>
          </a:fillRef>
          <a:effectRef idx="1">
            <a:schemeClr val="accent1"/>
          </a:effectRef>
          <a:fontRef idx="minor">
            <a:schemeClr val="tx1"/>
          </a:fontRef>
        </p:style>
      </p:cxnSp>
      <p:pic>
        <p:nvPicPr>
          <p:cNvPr id="14" name="Picture 13" descr="animation-147431_640.png"/>
          <p:cNvPicPr>
            <a:picLocks noChangeAspect="1"/>
          </p:cNvPicPr>
          <p:nvPr/>
        </p:nvPicPr>
        <p:blipFill rotWithShape="1">
          <a:blip r:embed="rId2" cstate="email">
            <a:extLst>
              <a:ext uri="{28A0092B-C50C-407E-A947-70E740481C1C}">
                <a14:useLocalDpi xmlns:a14="http://schemas.microsoft.com/office/drawing/2010/main" val="0"/>
              </a:ext>
            </a:extLst>
          </a:blip>
          <a:srcRect l="21979" t="49424"/>
          <a:stretch/>
        </p:blipFill>
        <p:spPr>
          <a:xfrm>
            <a:off x="4309496" y="4999091"/>
            <a:ext cx="4363152" cy="1635118"/>
          </a:xfrm>
          <a:prstGeom prst="rect">
            <a:avLst/>
          </a:prstGeom>
        </p:spPr>
      </p:pic>
    </p:spTree>
    <p:extLst>
      <p:ext uri="{BB962C8B-B14F-4D97-AF65-F5344CB8AC3E}">
        <p14:creationId xmlns:p14="http://schemas.microsoft.com/office/powerpoint/2010/main" val="161537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t>The Pseudocode for every proportional control program consists of two stages:</a:t>
            </a:r>
          </a:p>
          <a:p>
            <a:pPr lvl="1"/>
            <a:r>
              <a:rPr lang="en-US"/>
              <a:t>Computing an error </a:t>
            </a:r>
            <a:r>
              <a:rPr lang="en-US">
                <a:sym typeface="Wingdings"/>
              </a:rPr>
              <a:t> how far is the robot from a target</a:t>
            </a:r>
          </a:p>
          <a:p>
            <a:pPr lvl="1"/>
            <a:r>
              <a:rPr lang="en-US">
                <a:sym typeface="Wingdings"/>
              </a:rPr>
              <a:t>Making a correction  make the robot take an action that is proportional to the error (this is why it is called proportional control).  You must multiply the error by a scaling factor to determine the correction.</a:t>
            </a:r>
            <a:endParaRPr lang="en-US"/>
          </a:p>
          <a:p>
            <a:endParaRPr lang="en-US" dirty="0"/>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2" name="Title 1"/>
          <p:cNvSpPr>
            <a:spLocks noGrp="1"/>
          </p:cNvSpPr>
          <p:nvPr>
            <p:ph type="title"/>
          </p:nvPr>
        </p:nvSpPr>
        <p:spPr/>
        <p:txBody>
          <a:bodyPr/>
          <a:lstStyle/>
          <a:p>
            <a:r>
              <a:rPr lang="en-US"/>
              <a:t>What Proportional Control Looks Like</a:t>
            </a:r>
            <a:endParaRPr lang="en-US" dirty="0"/>
          </a:p>
        </p:txBody>
      </p:sp>
      <p:sp>
        <p:nvSpPr>
          <p:cNvPr id="6" name="Rectangle 5"/>
          <p:cNvSpPr/>
          <p:nvPr/>
        </p:nvSpPr>
        <p:spPr>
          <a:xfrm>
            <a:off x="1631716"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455268"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278820"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3545"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97097"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20649" y="5264460"/>
            <a:ext cx="671152" cy="5326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631716" y="6134471"/>
            <a:ext cx="2318256" cy="369332"/>
          </a:xfrm>
          <a:prstGeom prst="rect">
            <a:avLst/>
          </a:prstGeom>
          <a:noFill/>
        </p:spPr>
        <p:txBody>
          <a:bodyPr wrap="square" rtlCol="0">
            <a:spAutoFit/>
          </a:bodyPr>
          <a:lstStyle/>
          <a:p>
            <a:pPr algn="ctr"/>
            <a:r>
              <a:rPr lang="en-US" dirty="0"/>
              <a:t>Compute Error</a:t>
            </a:r>
          </a:p>
        </p:txBody>
      </p:sp>
      <p:sp>
        <p:nvSpPr>
          <p:cNvPr id="13" name="TextBox 12"/>
          <p:cNvSpPr txBox="1"/>
          <p:nvPr/>
        </p:nvSpPr>
        <p:spPr>
          <a:xfrm>
            <a:off x="4873545" y="6102205"/>
            <a:ext cx="2318256" cy="369332"/>
          </a:xfrm>
          <a:prstGeom prst="rect">
            <a:avLst/>
          </a:prstGeom>
          <a:noFill/>
        </p:spPr>
        <p:txBody>
          <a:bodyPr wrap="square" rtlCol="0">
            <a:spAutoFit/>
          </a:bodyPr>
          <a:lstStyle/>
          <a:p>
            <a:pPr algn="ctr"/>
            <a:r>
              <a:rPr lang="en-US" dirty="0"/>
              <a:t>Make Correction</a:t>
            </a:r>
          </a:p>
        </p:txBody>
      </p:sp>
      <p:cxnSp>
        <p:nvCxnSpPr>
          <p:cNvPr id="15" name="Elbow Connector 14"/>
          <p:cNvCxnSpPr>
            <a:stCxn id="11" idx="3"/>
            <a:endCxn id="6" idx="1"/>
          </p:cNvCxnSpPr>
          <p:nvPr/>
        </p:nvCxnSpPr>
        <p:spPr>
          <a:xfrm flipH="1">
            <a:off x="1631716" y="5530790"/>
            <a:ext cx="5560085" cy="12700"/>
          </a:xfrm>
          <a:prstGeom prst="bentConnector5">
            <a:avLst>
              <a:gd name="adj1" fmla="val -4111"/>
              <a:gd name="adj2" fmla="val -4631071"/>
              <a:gd name="adj3" fmla="val 10411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3"/>
            <a:endCxn id="7" idx="1"/>
          </p:cNvCxnSpPr>
          <p:nvPr/>
        </p:nvCxnSpPr>
        <p:spPr>
          <a:xfrm>
            <a:off x="2302868" y="553079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7" idx="3"/>
            <a:endCxn id="8" idx="1"/>
          </p:cNvCxnSpPr>
          <p:nvPr/>
        </p:nvCxnSpPr>
        <p:spPr>
          <a:xfrm>
            <a:off x="3126420" y="553079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3"/>
            <a:endCxn id="9" idx="1"/>
          </p:cNvCxnSpPr>
          <p:nvPr/>
        </p:nvCxnSpPr>
        <p:spPr>
          <a:xfrm>
            <a:off x="3949972" y="5530790"/>
            <a:ext cx="9235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3"/>
            <a:endCxn id="10" idx="1"/>
          </p:cNvCxnSpPr>
          <p:nvPr/>
        </p:nvCxnSpPr>
        <p:spPr>
          <a:xfrm>
            <a:off x="5544697" y="553079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1"/>
          </p:cNvCxnSpPr>
          <p:nvPr/>
        </p:nvCxnSpPr>
        <p:spPr>
          <a:xfrm>
            <a:off x="6368249" y="5530790"/>
            <a:ext cx="15240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2969383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To learn how to use proportional control, create a Robot Follower program</a:t>
            </a:r>
          </a:p>
          <a:p>
            <a:pPr lvl="1"/>
            <a:r>
              <a:rPr lang="en-US" dirty="0"/>
              <a:t>Use proportional control with the ultrasonic sensor to get the robot to stay 15cm away from the human at all times (even when the human moves)</a:t>
            </a:r>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5</a:t>
            </a:fld>
            <a:endParaRPr lang="en-US"/>
          </a:p>
        </p:txBody>
      </p:sp>
      <p:sp>
        <p:nvSpPr>
          <p:cNvPr id="2" name="Title 1"/>
          <p:cNvSpPr>
            <a:spLocks noGrp="1"/>
          </p:cNvSpPr>
          <p:nvPr>
            <p:ph type="title"/>
          </p:nvPr>
        </p:nvSpPr>
        <p:spPr/>
        <p:txBody>
          <a:bodyPr/>
          <a:lstStyle/>
          <a:p>
            <a:r>
              <a:rPr lang="en-US" dirty="0"/>
              <a:t>Challenge</a:t>
            </a:r>
          </a:p>
        </p:txBody>
      </p:sp>
      <p:graphicFrame>
        <p:nvGraphicFramePr>
          <p:cNvPr id="6" name="Table 5"/>
          <p:cNvGraphicFramePr>
            <a:graphicFrameLocks noGrp="1"/>
          </p:cNvGraphicFramePr>
          <p:nvPr>
            <p:extLst>
              <p:ext uri="{D42A27DB-BD31-4B8C-83A1-F6EECF244321}">
                <p14:modId xmlns:p14="http://schemas.microsoft.com/office/powerpoint/2010/main" val="3277193759"/>
              </p:ext>
            </p:extLst>
          </p:nvPr>
        </p:nvGraphicFramePr>
        <p:xfrm>
          <a:off x="448092" y="4310861"/>
          <a:ext cx="8122852" cy="777240"/>
        </p:xfrm>
        <a:graphic>
          <a:graphicData uri="http://schemas.openxmlformats.org/drawingml/2006/table">
            <a:tbl>
              <a:tblPr firstRow="1" bandRow="1">
                <a:tableStyleId>{2D5ABB26-0587-4C30-8999-92F81FD0307C}</a:tableStyleId>
              </a:tblPr>
              <a:tblGrid>
                <a:gridCol w="2316038">
                  <a:extLst>
                    <a:ext uri="{9D8B030D-6E8A-4147-A177-3AD203B41FA5}">
                      <a16:colId xmlns:a16="http://schemas.microsoft.com/office/drawing/2014/main" val="20001"/>
                    </a:ext>
                  </a:extLst>
                </a:gridCol>
                <a:gridCol w="3082497">
                  <a:extLst>
                    <a:ext uri="{9D8B030D-6E8A-4147-A177-3AD203B41FA5}">
                      <a16:colId xmlns:a16="http://schemas.microsoft.com/office/drawing/2014/main" val="20002"/>
                    </a:ext>
                  </a:extLst>
                </a:gridCol>
                <a:gridCol w="2724317">
                  <a:extLst>
                    <a:ext uri="{9D8B030D-6E8A-4147-A177-3AD203B41FA5}">
                      <a16:colId xmlns:a16="http://schemas.microsoft.com/office/drawing/2014/main" val="20003"/>
                    </a:ext>
                  </a:extLst>
                </a:gridCol>
              </a:tblGrid>
              <a:tr h="278130">
                <a:tc>
                  <a:txBody>
                    <a:bodyPr/>
                    <a:lstStyle/>
                    <a:p>
                      <a:pPr algn="ctr"/>
                      <a:r>
                        <a:rPr lang="en-US" sz="1400" b="1" dirty="0"/>
                        <a:t>Objective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a:txBody>
                    <a:bodyPr/>
                    <a:lstStyle/>
                    <a:p>
                      <a:pPr algn="ctr"/>
                      <a:r>
                        <a:rPr lang="en-US" sz="1400" b="1" dirty="0"/>
                        <a:t>Error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a:txBody>
                    <a:bodyPr/>
                    <a:lstStyle/>
                    <a:p>
                      <a:pPr algn="ctr"/>
                      <a:r>
                        <a:rPr lang="en-US" sz="1400" b="1" dirty="0"/>
                        <a:t>Correction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extLst>
                  <a:ext uri="{0D108BD9-81ED-4DB2-BD59-A6C34878D82A}">
                    <a16:rowId xmlns:a16="http://schemas.microsoft.com/office/drawing/2014/main" val="10000"/>
                  </a:ext>
                </a:extLst>
              </a:tr>
              <a:tr h="480060">
                <a:tc>
                  <a:txBody>
                    <a:bodyPr/>
                    <a:lstStyle/>
                    <a:p>
                      <a:r>
                        <a:rPr lang="en-US" sz="1400" dirty="0"/>
                        <a:t>Get to a target</a:t>
                      </a:r>
                      <a:r>
                        <a:rPr lang="en-US" sz="1400" baseline="0" dirty="0"/>
                        <a:t> distance </a:t>
                      </a:r>
                    </a:p>
                    <a:p>
                      <a:r>
                        <a:rPr lang="en-US" sz="1400" baseline="0" dirty="0"/>
                        <a:t>from human</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How many cm from target location (</a:t>
                      </a:r>
                      <a:r>
                        <a:rPr lang="en-US" sz="1400" dirty="0" err="1"/>
                        <a:t>current</a:t>
                      </a:r>
                      <a:r>
                        <a:rPr lang="en-US" sz="1400" baseline="0" dirty="0" err="1"/>
                        <a:t>_distance</a:t>
                      </a:r>
                      <a:r>
                        <a:rPr lang="en-US" sz="1400" baseline="0" dirty="0"/>
                        <a:t> – </a:t>
                      </a:r>
                      <a:r>
                        <a:rPr lang="en-US" sz="1400" baseline="0" dirty="0" err="1"/>
                        <a:t>target_distance</a:t>
                      </a:r>
                      <a:r>
                        <a:rPr lang="en-US" sz="1400" baseline="0" dirty="0"/>
                        <a:t>)</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Move faster based on</a:t>
                      </a:r>
                      <a:r>
                        <a:rPr lang="en-US" sz="1400" baseline="0" dirty="0"/>
                        <a:t> distance</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2263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6</a:t>
            </a:fld>
            <a:endParaRPr lang="en-US"/>
          </a:p>
        </p:txBody>
      </p:sp>
      <p:sp>
        <p:nvSpPr>
          <p:cNvPr id="2" name="Title 1"/>
          <p:cNvSpPr>
            <a:spLocks noGrp="1"/>
          </p:cNvSpPr>
          <p:nvPr>
            <p:ph type="title"/>
          </p:nvPr>
        </p:nvSpPr>
        <p:spPr/>
        <p:txBody>
          <a:bodyPr/>
          <a:lstStyle/>
          <a:p>
            <a:r>
              <a:rPr lang="en-US" dirty="0"/>
              <a:t>Challenge</a:t>
            </a:r>
          </a:p>
        </p:txBody>
      </p:sp>
      <p:graphicFrame>
        <p:nvGraphicFramePr>
          <p:cNvPr id="6" name="Table 5"/>
          <p:cNvGraphicFramePr>
            <a:graphicFrameLocks noGrp="1"/>
          </p:cNvGraphicFramePr>
          <p:nvPr/>
        </p:nvGraphicFramePr>
        <p:xfrm>
          <a:off x="581192" y="1986437"/>
          <a:ext cx="8114716" cy="3498708"/>
        </p:xfrm>
        <a:graphic>
          <a:graphicData uri="http://schemas.openxmlformats.org/drawingml/2006/table">
            <a:tbl>
              <a:tblPr firstRow="1" bandRow="1">
                <a:tableStyleId>{2D5ABB26-0587-4C30-8999-92F81FD0307C}</a:tableStyleId>
              </a:tblPr>
              <a:tblGrid>
                <a:gridCol w="4307627">
                  <a:extLst>
                    <a:ext uri="{9D8B030D-6E8A-4147-A177-3AD203B41FA5}">
                      <a16:colId xmlns:a16="http://schemas.microsoft.com/office/drawing/2014/main" val="20002"/>
                    </a:ext>
                  </a:extLst>
                </a:gridCol>
                <a:gridCol w="3807089">
                  <a:extLst>
                    <a:ext uri="{9D8B030D-6E8A-4147-A177-3AD203B41FA5}">
                      <a16:colId xmlns:a16="http://schemas.microsoft.com/office/drawing/2014/main" val="20003"/>
                    </a:ext>
                  </a:extLst>
                </a:gridCol>
              </a:tblGrid>
              <a:tr h="675110">
                <a:tc>
                  <a:txBody>
                    <a:bodyPr/>
                    <a:lstStyle/>
                    <a:p>
                      <a:pPr algn="ctr"/>
                      <a:r>
                        <a:rPr lang="en-US" sz="1400" b="1" dirty="0"/>
                        <a:t>Compute Error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rowSpan="2">
                  <a:txBody>
                    <a:bodyPr/>
                    <a:lstStyle/>
                    <a:p>
                      <a:pPr algn="ctr"/>
                      <a:endParaRPr lang="en-US" sz="1400" b="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72267">
                <a:tc>
                  <a:txBody>
                    <a:bodyPr/>
                    <a:lstStyle/>
                    <a:p>
                      <a:r>
                        <a:rPr lang="en-US" sz="1400" dirty="0"/>
                        <a:t>How many cm from target location </a:t>
                      </a:r>
                      <a:br>
                        <a:rPr lang="en-US" sz="1400" dirty="0"/>
                      </a:br>
                      <a:r>
                        <a:rPr lang="en-US" sz="1400" dirty="0"/>
                        <a:t>(</a:t>
                      </a:r>
                      <a:r>
                        <a:rPr lang="en-US" sz="1400" dirty="0" err="1"/>
                        <a:t>current</a:t>
                      </a:r>
                      <a:r>
                        <a:rPr lang="en-US" sz="1400" baseline="0" dirty="0" err="1"/>
                        <a:t>_distance</a:t>
                      </a:r>
                      <a:r>
                        <a:rPr lang="en-US" sz="1400" baseline="0" dirty="0"/>
                        <a:t> – </a:t>
                      </a:r>
                      <a:r>
                        <a:rPr lang="en-US" sz="1400" baseline="0" dirty="0" err="1"/>
                        <a:t>target_distance</a:t>
                      </a:r>
                      <a:r>
                        <a:rPr lang="en-US" sz="1400" baseline="0" dirty="0"/>
                        <a:t>)</a:t>
                      </a:r>
                    </a:p>
                    <a:p>
                      <a:endParaRPr lang="en-US" sz="1400" baseline="0" dirty="0"/>
                    </a:p>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75110">
                <a:tc>
                  <a:txBody>
                    <a:bodyPr/>
                    <a:lstStyle/>
                    <a:p>
                      <a:pPr algn="ctr"/>
                      <a:r>
                        <a:rPr lang="en-US" sz="1400" b="1" dirty="0"/>
                        <a:t>Compute/Apply Correction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C342"/>
                    </a:solidFill>
                  </a:tcPr>
                </a:tc>
                <a:tc rowSpan="2">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074227"/>
                  </a:ext>
                </a:extLst>
              </a:tr>
              <a:tr h="1076221">
                <a:tc>
                  <a:txBody>
                    <a:bodyPr/>
                    <a:lstStyle/>
                    <a:p>
                      <a:r>
                        <a:rPr lang="en-US" sz="1400" dirty="0"/>
                        <a:t>Move faster based on</a:t>
                      </a:r>
                      <a:r>
                        <a:rPr lang="en-US" sz="1400" baseline="0" dirty="0"/>
                        <a:t> distance</a:t>
                      </a:r>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293876"/>
                  </a:ext>
                </a:extLst>
              </a:tr>
            </a:tbl>
          </a:graphicData>
        </a:graphic>
      </p:graphicFrame>
      <p:pic>
        <p:nvPicPr>
          <p:cNvPr id="7" name="Picture 6" descr="Screen Shot 2014-10-18 at 2.43.03 PM.png">
            <a:extLst>
              <a:ext uri="{FF2B5EF4-FFF2-40B4-BE49-F238E27FC236}">
                <a16:creationId xmlns:a16="http://schemas.microsoft.com/office/drawing/2014/main" id="{DE39D677-883B-C846-8273-68CEB390E35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519086" y="3800575"/>
            <a:ext cx="2402042" cy="1616759"/>
          </a:xfrm>
          <a:prstGeom prst="rect">
            <a:avLst/>
          </a:prstGeom>
        </p:spPr>
      </p:pic>
      <p:pic>
        <p:nvPicPr>
          <p:cNvPr id="9" name="Picture 8" descr="Screen Shot 2014-10-18 at 2.43.03 PM.png">
            <a:extLst>
              <a:ext uri="{FF2B5EF4-FFF2-40B4-BE49-F238E27FC236}">
                <a16:creationId xmlns:a16="http://schemas.microsoft.com/office/drawing/2014/main" id="{B2361C6B-EB6C-2040-A362-AC4A07AEBC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91407" y="2014049"/>
            <a:ext cx="2057400" cy="1620542"/>
          </a:xfrm>
          <a:prstGeom prst="rect">
            <a:avLst/>
          </a:prstGeom>
        </p:spPr>
      </p:pic>
      <p:sp>
        <p:nvSpPr>
          <p:cNvPr id="10" name="TextBox 9">
            <a:extLst>
              <a:ext uri="{FF2B5EF4-FFF2-40B4-BE49-F238E27FC236}">
                <a16:creationId xmlns:a16="http://schemas.microsoft.com/office/drawing/2014/main" id="{7E5B40E0-8DC4-B849-9433-11500B9C9CE4}"/>
              </a:ext>
            </a:extLst>
          </p:cNvPr>
          <p:cNvSpPr txBox="1"/>
          <p:nvPr/>
        </p:nvSpPr>
        <p:spPr>
          <a:xfrm>
            <a:off x="5026069" y="5159941"/>
            <a:ext cx="742167" cy="300082"/>
          </a:xfrm>
          <a:prstGeom prst="rect">
            <a:avLst/>
          </a:prstGeom>
          <a:noFill/>
        </p:spPr>
        <p:txBody>
          <a:bodyPr wrap="square" rtlCol="0">
            <a:spAutoFit/>
          </a:bodyPr>
          <a:lstStyle/>
          <a:p>
            <a:r>
              <a:rPr lang="en-US" sz="1350" dirty="0"/>
              <a:t>error</a:t>
            </a:r>
          </a:p>
        </p:txBody>
      </p:sp>
      <p:sp>
        <p:nvSpPr>
          <p:cNvPr id="11" name="TextBox 10">
            <a:extLst>
              <a:ext uri="{FF2B5EF4-FFF2-40B4-BE49-F238E27FC236}">
                <a16:creationId xmlns:a16="http://schemas.microsoft.com/office/drawing/2014/main" id="{FE860DDD-6098-D84C-AEED-52935B3A8107}"/>
              </a:ext>
            </a:extLst>
          </p:cNvPr>
          <p:cNvSpPr txBox="1"/>
          <p:nvPr/>
        </p:nvSpPr>
        <p:spPr>
          <a:xfrm>
            <a:off x="7748807" y="3385204"/>
            <a:ext cx="742167" cy="300082"/>
          </a:xfrm>
          <a:prstGeom prst="rect">
            <a:avLst/>
          </a:prstGeom>
          <a:noFill/>
        </p:spPr>
        <p:txBody>
          <a:bodyPr wrap="square" rtlCol="0">
            <a:spAutoFit/>
          </a:bodyPr>
          <a:lstStyle/>
          <a:p>
            <a:r>
              <a:rPr lang="en-US" sz="1350" dirty="0"/>
              <a:t>error</a:t>
            </a:r>
          </a:p>
        </p:txBody>
      </p:sp>
    </p:spTree>
    <p:extLst>
      <p:ext uri="{BB962C8B-B14F-4D97-AF65-F5344CB8AC3E}">
        <p14:creationId xmlns:p14="http://schemas.microsoft.com/office/powerpoint/2010/main" val="23103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3" name="Slide Number Placeholder 2"/>
          <p:cNvSpPr>
            <a:spLocks noGrp="1"/>
          </p:cNvSpPr>
          <p:nvPr>
            <p:ph type="sldNum" sz="quarter" idx="12"/>
          </p:nvPr>
        </p:nvSpPr>
        <p:spPr/>
        <p:txBody>
          <a:bodyPr/>
          <a:lstStyle/>
          <a:p>
            <a:fld id="{4382A7F7-08BF-4252-8141-63FB96055BBB}" type="slidenum">
              <a:rPr lang="en-US" smtClean="0"/>
              <a:pPr/>
              <a:t>7</a:t>
            </a:fld>
            <a:endParaRPr lang="en-US"/>
          </a:p>
        </p:txBody>
      </p:sp>
      <p:sp>
        <p:nvSpPr>
          <p:cNvPr id="2" name="Title 1"/>
          <p:cNvSpPr>
            <a:spLocks noGrp="1"/>
          </p:cNvSpPr>
          <p:nvPr>
            <p:ph type="title"/>
          </p:nvPr>
        </p:nvSpPr>
        <p:spPr/>
        <p:txBody>
          <a:bodyPr>
            <a:normAutofit fontScale="90000"/>
          </a:bodyPr>
          <a:lstStyle/>
          <a:p>
            <a:r>
              <a:rPr lang="en-US" dirty="0"/>
              <a:t>Putting It All Together: Ultrasonic Robot Follower</a:t>
            </a:r>
          </a:p>
        </p:txBody>
      </p:sp>
      <p:pic>
        <p:nvPicPr>
          <p:cNvPr id="7" name="Picture 6" descr="Screen Shot 2014-10-18 at 2.43.03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553" y="1361450"/>
            <a:ext cx="7304891" cy="5075582"/>
          </a:xfrm>
          <a:prstGeom prst="rect">
            <a:avLst/>
          </a:prstGeom>
        </p:spPr>
      </p:pic>
    </p:spTree>
    <p:extLst>
      <p:ext uri="{BB962C8B-B14F-4D97-AF65-F5344CB8AC3E}">
        <p14:creationId xmlns:p14="http://schemas.microsoft.com/office/powerpoint/2010/main" val="147760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Reflected light sensor readings show how “dark” the measured area is on average</a:t>
            </a:r>
          </a:p>
          <a:p>
            <a:r>
              <a:rPr lang="en-US" dirty="0"/>
              <a:t>Calibrated readings should range from 100 (on just white) to 0 (on just black)</a:t>
            </a:r>
          </a:p>
        </p:txBody>
      </p:sp>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2" name="Title 1"/>
          <p:cNvSpPr>
            <a:spLocks noGrp="1"/>
          </p:cNvSpPr>
          <p:nvPr>
            <p:ph type="title"/>
          </p:nvPr>
        </p:nvSpPr>
        <p:spPr/>
        <p:txBody>
          <a:bodyPr/>
          <a:lstStyle/>
          <a:p>
            <a:r>
              <a:rPr lang="en-US" dirty="0"/>
              <a:t>How Far Is the Robot From The Line?</a:t>
            </a:r>
          </a:p>
        </p:txBody>
      </p:sp>
      <p:cxnSp>
        <p:nvCxnSpPr>
          <p:cNvPr id="6" name="Straight Connector 5"/>
          <p:cNvCxnSpPr/>
          <p:nvPr/>
        </p:nvCxnSpPr>
        <p:spPr>
          <a:xfrm>
            <a:off x="1623560" y="4938584"/>
            <a:ext cx="5974373" cy="0"/>
          </a:xfrm>
          <a:prstGeom prst="line">
            <a:avLst/>
          </a:prstGeom>
          <a:ln w="4667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663893" y="3692674"/>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4502100" y="3711701"/>
            <a:ext cx="2206245" cy="300082"/>
          </a:xfrm>
          <a:prstGeom prst="rect">
            <a:avLst/>
          </a:prstGeom>
          <a:noFill/>
        </p:spPr>
        <p:txBody>
          <a:bodyPr wrap="none" rtlCol="0">
            <a:spAutoFit/>
          </a:bodyPr>
          <a:lstStyle/>
          <a:p>
            <a:r>
              <a:rPr lang="en-US" sz="1350" dirty="0"/>
              <a:t>Light Sensor Measured Area:</a:t>
            </a:r>
          </a:p>
        </p:txBody>
      </p:sp>
      <p:sp>
        <p:nvSpPr>
          <p:cNvPr id="9" name="TextBox 8"/>
          <p:cNvSpPr txBox="1"/>
          <p:nvPr/>
        </p:nvSpPr>
        <p:spPr>
          <a:xfrm>
            <a:off x="7800476" y="4803340"/>
            <a:ext cx="474810" cy="300082"/>
          </a:xfrm>
          <a:prstGeom prst="rect">
            <a:avLst/>
          </a:prstGeom>
          <a:noFill/>
        </p:spPr>
        <p:txBody>
          <a:bodyPr wrap="none" rtlCol="0">
            <a:spAutoFit/>
          </a:bodyPr>
          <a:lstStyle/>
          <a:p>
            <a:r>
              <a:rPr lang="en-US" sz="1350" dirty="0"/>
              <a:t>Line</a:t>
            </a:r>
          </a:p>
        </p:txBody>
      </p:sp>
      <p:sp>
        <p:nvSpPr>
          <p:cNvPr id="10" name="Oval 9"/>
          <p:cNvSpPr/>
          <p:nvPr/>
        </p:nvSpPr>
        <p:spPr>
          <a:xfrm>
            <a:off x="1726195" y="4386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1305200" y="4042168"/>
            <a:ext cx="1178721" cy="300082"/>
          </a:xfrm>
          <a:prstGeom prst="rect">
            <a:avLst/>
          </a:prstGeom>
          <a:noFill/>
        </p:spPr>
        <p:txBody>
          <a:bodyPr wrap="none" rtlCol="0">
            <a:spAutoFit/>
          </a:bodyPr>
          <a:lstStyle/>
          <a:p>
            <a:r>
              <a:rPr lang="en-US" sz="1350" dirty="0"/>
              <a:t>Reading = 100</a:t>
            </a:r>
          </a:p>
        </p:txBody>
      </p:sp>
      <p:sp>
        <p:nvSpPr>
          <p:cNvPr id="13" name="Oval 12"/>
          <p:cNvSpPr/>
          <p:nvPr/>
        </p:nvSpPr>
        <p:spPr>
          <a:xfrm>
            <a:off x="2644990" y="4785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2223996" y="4441168"/>
            <a:ext cx="1002390" cy="300082"/>
          </a:xfrm>
          <a:prstGeom prst="rect">
            <a:avLst/>
          </a:prstGeom>
          <a:noFill/>
        </p:spPr>
        <p:txBody>
          <a:bodyPr wrap="none" rtlCol="0">
            <a:spAutoFit/>
          </a:bodyPr>
          <a:lstStyle/>
          <a:p>
            <a:r>
              <a:rPr lang="en-US" sz="1350" dirty="0"/>
              <a:t>Reading = 0</a:t>
            </a:r>
          </a:p>
        </p:txBody>
      </p:sp>
      <p:sp>
        <p:nvSpPr>
          <p:cNvPr id="15" name="Oval 14"/>
          <p:cNvSpPr/>
          <p:nvPr/>
        </p:nvSpPr>
        <p:spPr>
          <a:xfrm>
            <a:off x="3640330" y="4607746"/>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3219336" y="4263124"/>
            <a:ext cx="1090555" cy="300082"/>
          </a:xfrm>
          <a:prstGeom prst="rect">
            <a:avLst/>
          </a:prstGeom>
          <a:noFill/>
        </p:spPr>
        <p:txBody>
          <a:bodyPr wrap="none" rtlCol="0">
            <a:spAutoFit/>
          </a:bodyPr>
          <a:lstStyle/>
          <a:p>
            <a:r>
              <a:rPr lang="en-US" sz="1350" dirty="0"/>
              <a:t>Reading = 50</a:t>
            </a:r>
          </a:p>
        </p:txBody>
      </p:sp>
      <p:sp>
        <p:nvSpPr>
          <p:cNvPr id="17" name="Oval 16"/>
          <p:cNvSpPr/>
          <p:nvPr/>
        </p:nvSpPr>
        <p:spPr>
          <a:xfrm>
            <a:off x="4708204" y="468352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TextBox 17"/>
          <p:cNvSpPr txBox="1"/>
          <p:nvPr/>
        </p:nvSpPr>
        <p:spPr>
          <a:xfrm>
            <a:off x="4287210" y="4338908"/>
            <a:ext cx="1090555" cy="300082"/>
          </a:xfrm>
          <a:prstGeom prst="rect">
            <a:avLst/>
          </a:prstGeom>
          <a:noFill/>
        </p:spPr>
        <p:txBody>
          <a:bodyPr wrap="none" rtlCol="0">
            <a:spAutoFit/>
          </a:bodyPr>
          <a:lstStyle/>
          <a:p>
            <a:r>
              <a:rPr lang="en-US" sz="1350" dirty="0"/>
              <a:t>Reading = 25</a:t>
            </a:r>
          </a:p>
        </p:txBody>
      </p:sp>
      <p:sp>
        <p:nvSpPr>
          <p:cNvPr id="19" name="Oval 18"/>
          <p:cNvSpPr/>
          <p:nvPr/>
        </p:nvSpPr>
        <p:spPr>
          <a:xfrm>
            <a:off x="5900948" y="4553140"/>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TextBox 19"/>
          <p:cNvSpPr txBox="1"/>
          <p:nvPr/>
        </p:nvSpPr>
        <p:spPr>
          <a:xfrm>
            <a:off x="5479954" y="4208518"/>
            <a:ext cx="1090555" cy="300082"/>
          </a:xfrm>
          <a:prstGeom prst="rect">
            <a:avLst/>
          </a:prstGeom>
          <a:noFill/>
        </p:spPr>
        <p:txBody>
          <a:bodyPr wrap="none" rtlCol="0">
            <a:spAutoFit/>
          </a:bodyPr>
          <a:lstStyle/>
          <a:p>
            <a:r>
              <a:rPr lang="en-US" sz="1350" dirty="0"/>
              <a:t>Reading = 75</a:t>
            </a:r>
          </a:p>
        </p:txBody>
      </p:sp>
      <p:sp>
        <p:nvSpPr>
          <p:cNvPr id="5" name="Slide Number Placeholder 4"/>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39784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b="1" dirty="0"/>
              <a:t>Computing an error </a:t>
            </a:r>
            <a:r>
              <a:rPr lang="en-US" dirty="0">
                <a:sym typeface="Wingdings"/>
              </a:rPr>
              <a:t> how far is the robot from a target</a:t>
            </a:r>
          </a:p>
          <a:p>
            <a:pPr lvl="1"/>
            <a:r>
              <a:rPr lang="en-US" dirty="0">
                <a:sym typeface="Wingdings"/>
              </a:rPr>
              <a:t>Robots follow the edge of line </a:t>
            </a:r>
            <a:r>
              <a:rPr lang="en-US" dirty="0">
                <a:sym typeface="Wingdings" panose="05000000000000000000" pitchFamily="2" charset="2"/>
              </a:rPr>
              <a:t> target should be a sensor reading of 50</a:t>
            </a:r>
          </a:p>
          <a:p>
            <a:pPr lvl="1"/>
            <a:r>
              <a:rPr lang="en-US" dirty="0">
                <a:sym typeface="Wingdings"/>
              </a:rPr>
              <a:t>Error should indicate how far the sensor’s value is from a reading of 50</a:t>
            </a:r>
          </a:p>
          <a:p>
            <a:r>
              <a:rPr lang="en-US" b="1" dirty="0">
                <a:sym typeface="Wingdings"/>
              </a:rPr>
              <a:t>Making a correction </a:t>
            </a:r>
            <a:r>
              <a:rPr lang="en-US" dirty="0">
                <a:sym typeface="Wingdings"/>
              </a:rPr>
              <a:t> make the robot take an action that is proportional to the error.  You must multiply the error by a scaling factor to determine the correction.</a:t>
            </a:r>
          </a:p>
          <a:p>
            <a:pPr lvl="1"/>
            <a:r>
              <a:rPr lang="en-US" dirty="0">
                <a:sym typeface="Wingdings"/>
              </a:rPr>
              <a:t>To follow a line a robot must turn towards the edge of the line</a:t>
            </a:r>
          </a:p>
          <a:p>
            <a:pPr lvl="1"/>
            <a:r>
              <a:rPr lang="en-US" dirty="0">
                <a:sym typeface="Wingdings"/>
              </a:rPr>
              <a:t>The robot must turn more sharply if it is far from a line</a:t>
            </a:r>
          </a:p>
          <a:p>
            <a:pPr lvl="1"/>
            <a:r>
              <a:rPr lang="en-US" dirty="0">
                <a:sym typeface="Wingdings"/>
              </a:rPr>
              <a:t>How do you do this:  You must adjust steering input on move block</a:t>
            </a:r>
          </a:p>
          <a:p>
            <a:pPr lvl="1"/>
            <a:endParaRPr lang="en-US" dirty="0"/>
          </a:p>
          <a:p>
            <a:endParaRPr lang="en-US" dirty="0"/>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2" name="Title 1"/>
          <p:cNvSpPr>
            <a:spLocks noGrp="1"/>
          </p:cNvSpPr>
          <p:nvPr>
            <p:ph type="title"/>
          </p:nvPr>
        </p:nvSpPr>
        <p:spPr/>
        <p:txBody>
          <a:bodyPr/>
          <a:lstStyle/>
          <a:p>
            <a:r>
              <a:rPr lang="en-US" dirty="0"/>
              <a:t>Line Following</a:t>
            </a:r>
          </a:p>
        </p:txBody>
      </p:sp>
      <p:sp>
        <p:nvSpPr>
          <p:cNvPr id="5" name="Slide Number Placeholder 4"/>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184417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3561</TotalTime>
  <Words>919</Words>
  <Application>Microsoft Macintosh PowerPoint</Application>
  <PresentationFormat>On-screen Show (4:3)</PresentationFormat>
  <Paragraphs>123</Paragraphs>
  <Slides>17</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 Neue</vt:lpstr>
      <vt:lpstr>Wingdings</vt:lpstr>
      <vt:lpstr>advanced</vt:lpstr>
      <vt:lpstr>Proportional Control</vt:lpstr>
      <vt:lpstr>Lesson Objectives</vt:lpstr>
      <vt:lpstr>Learn and Discuss Proportional Control</vt:lpstr>
      <vt:lpstr>What Proportional Control Looks Like</vt:lpstr>
      <vt:lpstr>Challenge</vt:lpstr>
      <vt:lpstr>Challenge</vt:lpstr>
      <vt:lpstr>Putting It All Together: Ultrasonic Robot Follower</vt:lpstr>
      <vt:lpstr>How Far Is the Robot From The Line?</vt:lpstr>
      <vt:lpstr>Line Following</vt:lpstr>
      <vt:lpstr>How do you make a Proportional Line Follower?</vt:lpstr>
      <vt:lpstr>Challenge</vt:lpstr>
      <vt:lpstr>A Proportional Line Follower</vt:lpstr>
      <vt:lpstr>Key Step: Tuning the Constant</vt:lpstr>
      <vt:lpstr>Proportional Control (0.6 Constant)</vt:lpstr>
      <vt:lpstr>Proportional Control (0.8 Constant)</vt:lpstr>
      <vt:lpstr>Discussion Guide</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Proportional Control</dc:title>
  <dc:creator>Sanjay Seshan</dc:creator>
  <cp:lastModifiedBy>Sanjay Seshan</cp:lastModifiedBy>
  <cp:revision>28</cp:revision>
  <cp:lastPrinted>2015-12-20T02:26:09Z</cp:lastPrinted>
  <dcterms:created xsi:type="dcterms:W3CDTF">2014-10-28T21:59:38Z</dcterms:created>
  <dcterms:modified xsi:type="dcterms:W3CDTF">2019-07-17T12:04:46Z</dcterms:modified>
</cp:coreProperties>
</file>